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6" r:id="rId1"/>
  </p:sldMasterIdLst>
  <p:sldIdLst>
    <p:sldId id="256" r:id="rId2"/>
    <p:sldId id="261" r:id="rId3"/>
    <p:sldId id="262" r:id="rId4"/>
    <p:sldId id="266" r:id="rId5"/>
    <p:sldId id="263" r:id="rId6"/>
    <p:sldId id="267" r:id="rId7"/>
    <p:sldId id="264" r:id="rId8"/>
    <p:sldId id="268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02" autoAdjust="0"/>
    <p:restoredTop sz="94660"/>
  </p:normalViewPr>
  <p:slideViewPr>
    <p:cSldViewPr snapToObjects="1">
      <p:cViewPr varScale="1">
        <p:scale>
          <a:sx n="82" d="100"/>
          <a:sy n="82" d="100"/>
        </p:scale>
        <p:origin x="-11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FC5A9E5-7356-474E-8122-BAB53ECD8B32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2B40AD4E-0184-4B44-A10A-0487C6455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942973"/>
            <a:ext cx="6019800" cy="1771651"/>
          </a:xfrm>
        </p:spPr>
        <p:txBody>
          <a:bodyPr>
            <a:noAutofit/>
          </a:bodyPr>
          <a:lstStyle/>
          <a:p>
            <a:r>
              <a:rPr lang="en-US" sz="9600" dirty="0" smtClean="0">
                <a:ln>
                  <a:solidFill>
                    <a:schemeClr val="bg1"/>
                  </a:solidFill>
                </a:ln>
              </a:rPr>
              <a:t>Crops</a:t>
            </a:r>
            <a:endParaRPr lang="en-US" sz="9600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600200"/>
          </a:xfrm>
        </p:spPr>
        <p:txBody>
          <a:bodyPr/>
          <a:lstStyle/>
          <a:p>
            <a:r>
              <a:rPr lang="en-US" sz="3000" dirty="0" smtClean="0"/>
              <a:t>By: Kelsey, Julia, </a:t>
            </a:r>
            <a:r>
              <a:rPr lang="en-US" sz="3000" dirty="0" err="1" smtClean="0"/>
              <a:t>Kaela</a:t>
            </a:r>
            <a:endParaRPr lang="en-US" sz="3000" dirty="0" smtClean="0"/>
          </a:p>
          <a:p>
            <a:r>
              <a:rPr lang="en-US" sz="3000" dirty="0" smtClean="0"/>
              <a:t>Chapter 10</a:t>
            </a:r>
          </a:p>
          <a:p>
            <a:r>
              <a:rPr lang="en-US" sz="3000" dirty="0" smtClean="0"/>
              <a:t>Pages 280-289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FFFFFF"/>
                  </a:solidFill>
                </a:ln>
              </a:rPr>
              <a:t>Locally Supported Agriculture</a:t>
            </a:r>
            <a:endParaRPr lang="en-US" dirty="0">
              <a:ln>
                <a:solidFill>
                  <a:srgbClr val="FFFFFF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52600"/>
            <a:ext cx="4419600" cy="4183062"/>
          </a:xfrm>
        </p:spPr>
        <p:txBody>
          <a:bodyPr>
            <a:noAutofit/>
          </a:bodyPr>
          <a:lstStyle/>
          <a:p>
            <a:r>
              <a:rPr lang="en-US" sz="2100" dirty="0" smtClean="0"/>
              <a:t>Increasing numbers of farmers and consumers are supporting locally grown food</a:t>
            </a:r>
          </a:p>
          <a:p>
            <a:r>
              <a:rPr lang="en-US" sz="2100" dirty="0" smtClean="0"/>
              <a:t>Average food product in US supermarket travels at least 1400 miles</a:t>
            </a:r>
          </a:p>
          <a:p>
            <a:r>
              <a:rPr lang="en-US" sz="2100" dirty="0" smtClean="0"/>
              <a:t>Some consumers are partnering with farmers in “community support” agriculture</a:t>
            </a:r>
          </a:p>
          <a:p>
            <a:r>
              <a:rPr lang="en-US" sz="2100" dirty="0" smtClean="0"/>
              <a:t>In this practice consumers pay farmers in advance for a share of their yield</a:t>
            </a:r>
            <a:endParaRPr lang="en-US" sz="21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637" y="1497106"/>
            <a:ext cx="3672436" cy="5061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86995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</a:rPr>
              <a:t>Crop Diversity</a:t>
            </a: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Important for environment and species sustainability</a:t>
            </a:r>
          </a:p>
          <a:p>
            <a:pPr lvl="1"/>
            <a:r>
              <a:rPr lang="en-US" dirty="0" smtClean="0"/>
              <a:t>If current trends persist as many as half of all plant species could face extinction </a:t>
            </a:r>
          </a:p>
          <a:p>
            <a:pPr lvl="1"/>
            <a:r>
              <a:rPr lang="en-US" dirty="0" smtClean="0"/>
              <a:t>Crop varieties are resistant to pests and diseases that can reduce the need for application of harmful pesticides</a:t>
            </a:r>
          </a:p>
          <a:p>
            <a:pPr lvl="1"/>
            <a:r>
              <a:rPr lang="en-US" dirty="0" smtClean="0"/>
              <a:t>Drought resistant plants also save water reducing the need </a:t>
            </a:r>
            <a:r>
              <a:rPr lang="en-US" smtClean="0"/>
              <a:t>for irrigation</a:t>
            </a:r>
          </a:p>
          <a:p>
            <a:pPr lvl="1"/>
            <a:r>
              <a:rPr lang="en-US" smtClean="0"/>
              <a:t>Agriculture </a:t>
            </a:r>
            <a:r>
              <a:rPr lang="en-US" dirty="0" smtClean="0"/>
              <a:t>important for most countries-source of economic growth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438400"/>
            <a:ext cx="4839043" cy="3222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48" y="268942"/>
            <a:ext cx="4267200" cy="1129553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</a:rPr>
              <a:t>Feedlot Agriculture</a:t>
            </a: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3148" y="3733800"/>
            <a:ext cx="7772400" cy="312420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300" dirty="0" smtClean="0"/>
              <a:t>Feedlots-factory farms or concentrated animal feeding </a:t>
            </a:r>
            <a:r>
              <a:rPr lang="en-US" sz="2300" dirty="0" smtClean="0"/>
              <a:t>operations</a:t>
            </a:r>
          </a:p>
          <a:p>
            <a:pPr>
              <a:buFont typeface="Arial"/>
              <a:buChar char="•"/>
            </a:pPr>
            <a:r>
              <a:rPr lang="en-US" sz="2300" dirty="0" smtClean="0"/>
              <a:t>Huge </a:t>
            </a:r>
            <a:r>
              <a:rPr lang="en-US" sz="2300" dirty="0" smtClean="0"/>
              <a:t>warehouses or pens to deliver food to animals living at extremely high </a:t>
            </a:r>
            <a:r>
              <a:rPr lang="en-US" sz="2300" dirty="0" smtClean="0"/>
              <a:t>densities</a:t>
            </a:r>
          </a:p>
          <a:p>
            <a:pPr>
              <a:buFont typeface="Arial"/>
              <a:buChar char="•"/>
            </a:pPr>
            <a:r>
              <a:rPr lang="en-US" sz="2300" dirty="0" smtClean="0"/>
              <a:t>Feedlot </a:t>
            </a:r>
            <a:r>
              <a:rPr lang="en-US" sz="2300" dirty="0" smtClean="0"/>
              <a:t>operations achieve a greater production of </a:t>
            </a:r>
            <a:r>
              <a:rPr lang="en-US" sz="2300" dirty="0" smtClean="0"/>
              <a:t>food</a:t>
            </a:r>
          </a:p>
          <a:p>
            <a:pPr>
              <a:buFont typeface="Arial"/>
              <a:buChar char="•"/>
            </a:pPr>
            <a:r>
              <a:rPr lang="en-US" sz="2300" dirty="0" smtClean="0"/>
              <a:t>They </a:t>
            </a:r>
            <a:r>
              <a:rPr lang="en-US" sz="2300" dirty="0" smtClean="0"/>
              <a:t>can reduce impact animals have on large portions of landscape, but contribute to water and air </a:t>
            </a:r>
            <a:r>
              <a:rPr lang="en-US" sz="2300" dirty="0" smtClean="0"/>
              <a:t>pollution</a:t>
            </a:r>
            <a:endParaRPr lang="en-US" sz="23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1217" r="-221" b="11426"/>
          <a:stretch>
            <a:fillRect/>
          </a:stretch>
        </p:blipFill>
        <p:spPr>
          <a:xfrm rot="504148">
            <a:off x="4562857" y="395300"/>
            <a:ext cx="4239005" cy="3277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FFFFFF"/>
                  </a:solidFill>
                </a:ln>
              </a:rPr>
              <a:t>Aquaculture</a:t>
            </a:r>
            <a:endParaRPr lang="en-US" dirty="0">
              <a:ln>
                <a:solidFill>
                  <a:srgbClr val="FFFFFF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raising of aquatic organisms for food in controlled environments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914650"/>
            <a:ext cx="5257800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</a:rPr>
              <a:t>Pros for Aquaculture</a:t>
            </a: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Can place more emphasis on protecting coastal waters from pollution, especially in the case of mollusk and seaweed culture</a:t>
            </a:r>
          </a:p>
          <a:p>
            <a:r>
              <a:rPr lang="en-US" dirty="0" smtClean="0"/>
              <a:t>May reduce fishing pressure on certain wild stocks if that species can be produced through aquaculture rather than fished </a:t>
            </a:r>
          </a:p>
          <a:p>
            <a:r>
              <a:rPr lang="en-US" dirty="0" smtClean="0"/>
              <a:t>Can help feed a growing U.S. and world population </a:t>
            </a:r>
          </a:p>
          <a:p>
            <a:r>
              <a:rPr lang="en-US" dirty="0" smtClean="0"/>
              <a:t>Can increase scientific knowledge and technology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</a:rPr>
              <a:t>Cons for Aquaculture</a:t>
            </a: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conflict with other users of water bodies such as lobstermen, fishermen or migrating fish</a:t>
            </a:r>
          </a:p>
          <a:p>
            <a:r>
              <a:rPr lang="en-US" dirty="0" smtClean="0"/>
              <a:t> Can put excess pressure on wild stocks that are used to create high protein feed pellets</a:t>
            </a:r>
          </a:p>
          <a:p>
            <a:r>
              <a:rPr lang="en-US" dirty="0" smtClean="0"/>
              <a:t> Can amplify and transfer disease and parasites to wild fish populations</a:t>
            </a:r>
          </a:p>
          <a:p>
            <a:r>
              <a:rPr lang="en-US" dirty="0" smtClean="0"/>
              <a:t> Can pollute water systems with excess nutrients (fish feed &amp; wastes), chemicals and antibiotics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</a:rPr>
              <a:t>Organic Crops</a:t>
            </a: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Organic Crops- agriculture that uses no synthetic fertilizers or pesticides but instead relies on biological approaches such as composting and biocontrol</a:t>
            </a:r>
          </a:p>
          <a:p>
            <a:r>
              <a:rPr lang="en-US" dirty="0" smtClean="0"/>
              <a:t>They account for just over 1% of food expenditures in US and Canada</a:t>
            </a:r>
          </a:p>
          <a:p>
            <a:r>
              <a:rPr lang="en-US" dirty="0" smtClean="0"/>
              <a:t>Sales have increased which results in an increase in production</a:t>
            </a:r>
          </a:p>
          <a:p>
            <a:r>
              <a:rPr lang="en-US" dirty="0" smtClean="0"/>
              <a:t>Today, farmers in all 50 states and 130 nations practice organic agriculture to some extent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268942"/>
            <a:ext cx="5105400" cy="1470025"/>
          </a:xfrm>
        </p:spPr>
        <p:txBody>
          <a:bodyPr/>
          <a:lstStyle/>
          <a:p>
            <a:r>
              <a:rPr lang="en-US" sz="4700" dirty="0" smtClean="0">
                <a:ln>
                  <a:solidFill>
                    <a:srgbClr val="FFFFFF"/>
                  </a:solidFill>
                </a:ln>
              </a:rPr>
              <a:t>Organic Farming Cont’d</a:t>
            </a:r>
            <a:endParaRPr lang="en-US" sz="4700" dirty="0">
              <a:ln>
                <a:solidFill>
                  <a:srgbClr val="FFFFFF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28600" y="3429000"/>
            <a:ext cx="7467600" cy="2819400"/>
          </a:xfrm>
        </p:spPr>
        <p:txBody>
          <a:bodyPr>
            <a:noAutofit/>
          </a:bodyPr>
          <a:lstStyle/>
          <a:p>
            <a:r>
              <a:rPr lang="en-US" sz="2500" dirty="0" smtClean="0"/>
              <a:t>-Benefits:</a:t>
            </a:r>
          </a:p>
          <a:p>
            <a:r>
              <a:rPr lang="en-US" sz="2500" dirty="0" smtClean="0">
                <a:solidFill>
                  <a:schemeClr val="tx2"/>
                </a:solidFill>
              </a:rPr>
              <a:t>	-</a:t>
            </a:r>
            <a:r>
              <a:rPr lang="en-US" sz="2500" dirty="0" smtClean="0">
                <a:solidFill>
                  <a:schemeClr val="tx2"/>
                </a:solidFill>
              </a:rPr>
              <a:t>lower </a:t>
            </a:r>
            <a:r>
              <a:rPr lang="en-US" sz="2500" dirty="0" smtClean="0">
                <a:solidFill>
                  <a:schemeClr val="tx2"/>
                </a:solidFill>
              </a:rPr>
              <a:t>input </a:t>
            </a:r>
            <a:r>
              <a:rPr lang="en-US" sz="2500" dirty="0" smtClean="0">
                <a:solidFill>
                  <a:schemeClr val="tx2"/>
                </a:solidFill>
              </a:rPr>
              <a:t>costs</a:t>
            </a:r>
          </a:p>
          <a:p>
            <a:r>
              <a:rPr lang="en-US" sz="2500" dirty="0" smtClean="0"/>
              <a:t>	-</a:t>
            </a:r>
            <a:r>
              <a:rPr lang="en-US" sz="2500" dirty="0" smtClean="0">
                <a:solidFill>
                  <a:schemeClr val="tx2"/>
                </a:solidFill>
              </a:rPr>
              <a:t>enhanced </a:t>
            </a:r>
            <a:r>
              <a:rPr lang="en-US" sz="2500" dirty="0" smtClean="0">
                <a:solidFill>
                  <a:schemeClr val="tx2"/>
                </a:solidFill>
              </a:rPr>
              <a:t>income from higher value</a:t>
            </a:r>
            <a:r>
              <a:rPr lang="en-US" sz="2500" dirty="0" smtClean="0">
                <a:solidFill>
                  <a:schemeClr val="tx2"/>
                </a:solidFill>
              </a:rPr>
              <a:t> 		products</a:t>
            </a:r>
          </a:p>
          <a:p>
            <a:r>
              <a:rPr lang="en-US" sz="2500" dirty="0" smtClean="0"/>
              <a:t>	-</a:t>
            </a:r>
            <a:r>
              <a:rPr lang="en-US" sz="2500" dirty="0" smtClean="0">
                <a:solidFill>
                  <a:schemeClr val="tx2"/>
                </a:solidFill>
              </a:rPr>
              <a:t>reduced </a:t>
            </a:r>
            <a:r>
              <a:rPr lang="en-US" sz="2500" dirty="0" smtClean="0">
                <a:solidFill>
                  <a:schemeClr val="tx2"/>
                </a:solidFill>
              </a:rPr>
              <a:t>chemical pollution </a:t>
            </a:r>
            <a:endParaRPr lang="en-US" sz="2500" dirty="0" smtClean="0">
              <a:solidFill>
                <a:schemeClr val="tx2"/>
              </a:solidFill>
            </a:endParaRPr>
          </a:p>
          <a:p>
            <a:r>
              <a:rPr lang="en-US" sz="2500" dirty="0" smtClean="0"/>
              <a:t>-Organic </a:t>
            </a:r>
            <a:r>
              <a:rPr lang="en-US" sz="2500" dirty="0" smtClean="0"/>
              <a:t>Farming has been very successful in Cuba’s urban centers</a:t>
            </a: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71843">
            <a:off x="4800600" y="492047"/>
            <a:ext cx="3441700" cy="384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dirty="0" smtClean="0">
                <a:ln>
                  <a:solidFill>
                    <a:schemeClr val="bg1"/>
                  </a:solidFill>
                </a:ln>
              </a:rPr>
              <a:t>Sustainable Agriculture</a:t>
            </a:r>
            <a:endParaRPr lang="en-US" sz="4600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4275" y="381000"/>
            <a:ext cx="4149725" cy="58864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Agriculture that doesn’t deplete soils faster than they form</a:t>
            </a:r>
          </a:p>
          <a:p>
            <a:r>
              <a:rPr lang="en-US" dirty="0" smtClean="0"/>
              <a:t>Practices that can be done the same way far into the future</a:t>
            </a:r>
          </a:p>
          <a:p>
            <a:r>
              <a:rPr lang="en-US" dirty="0" smtClean="0"/>
              <a:t>Closely related to low input agriculture</a:t>
            </a:r>
          </a:p>
          <a:p>
            <a:pPr lvl="1"/>
            <a:r>
              <a:rPr lang="en-US" dirty="0" smtClean="0"/>
              <a:t>Agriculture that uses smaller amounts of pesticides, fertilizers, growth hormones, water, and fossil fuels currently used by industrial agriculture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476489"/>
            <a:ext cx="5034299" cy="3790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105</TotalTime>
  <Words>470</Words>
  <Application>Microsoft Macintosh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Habitat</vt:lpstr>
      <vt:lpstr>Crops</vt:lpstr>
      <vt:lpstr>Crop Diversity</vt:lpstr>
      <vt:lpstr>Feedlot Agriculture</vt:lpstr>
      <vt:lpstr>Aquaculture</vt:lpstr>
      <vt:lpstr>Pros for Aquaculture</vt:lpstr>
      <vt:lpstr>Cons for Aquaculture</vt:lpstr>
      <vt:lpstr>Organic Crops</vt:lpstr>
      <vt:lpstr>Organic Farming Cont’d</vt:lpstr>
      <vt:lpstr>Sustainable Agriculture</vt:lpstr>
      <vt:lpstr>Locally Supported Agriculture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PA Department of Education Classrooms for the Future</cp:lastModifiedBy>
  <cp:revision>8</cp:revision>
  <dcterms:created xsi:type="dcterms:W3CDTF">2011-03-04T13:14:04Z</dcterms:created>
  <dcterms:modified xsi:type="dcterms:W3CDTF">2011-03-04T13:52:31Z</dcterms:modified>
</cp:coreProperties>
</file>